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0" r:id="rId2"/>
    <p:sldId id="256" r:id="rId3"/>
    <p:sldId id="274" r:id="rId4"/>
    <p:sldId id="258" r:id="rId5"/>
    <p:sldId id="265" r:id="rId6"/>
    <p:sldId id="271" r:id="rId7"/>
    <p:sldId id="272" r:id="rId8"/>
    <p:sldId id="273" r:id="rId9"/>
    <p:sldId id="276" r:id="rId10"/>
    <p:sldId id="277" r:id="rId11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ly Domino" initials="KD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66D"/>
    <a:srgbClr val="404A80"/>
    <a:srgbClr val="3A4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7D4788-ABF7-2E41-9D19-05AC3C34274D}" v="3" dt="2020-10-23T20:13:31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61"/>
    <p:restoredTop sz="94280" autoAdjust="0"/>
  </p:normalViewPr>
  <p:slideViewPr>
    <p:cSldViewPr snapToGrid="0" snapToObjects="1">
      <p:cViewPr varScale="1">
        <p:scale>
          <a:sx n="115" d="100"/>
          <a:sy n="115" d="100"/>
        </p:scale>
        <p:origin x="1664" y="216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4AE07-ED68-4C4F-AD69-9E912E4C6F36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03438" y="685800"/>
            <a:ext cx="2651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951EF-CF40-A045-8EE1-7537E0F2A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92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951EF-CF40-A045-8EE1-7537E0F2AE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74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2588" y="2540000"/>
            <a:ext cx="7007225" cy="896938"/>
          </a:xfrm>
        </p:spPr>
        <p:txBody>
          <a:bodyPr>
            <a:noAutofit/>
          </a:bodyPr>
          <a:lstStyle>
            <a:lvl1pPr marL="0" indent="0" algn="ctr">
              <a:buNone/>
              <a:defRPr sz="2400" cap="all" baseline="0">
                <a:solidFill>
                  <a:srgbClr val="FFFFFF"/>
                </a:solidFill>
                <a:latin typeface="Calibri Light"/>
                <a:cs typeface="Calibri Light"/>
              </a:defRPr>
            </a:lvl1pPr>
            <a:lvl2pPr marL="0" indent="0" algn="ctr"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INSERT MATERIALS HERE • INSERT MATERIALS HERE • INSERT MATERIALS HERE • INSERT MATERIALS HERE </a:t>
            </a:r>
          </a:p>
        </p:txBody>
      </p:sp>
    </p:spTree>
    <p:extLst>
      <p:ext uri="{BB962C8B-B14F-4D97-AF65-F5344CB8AC3E}">
        <p14:creationId xmlns:p14="http://schemas.microsoft.com/office/powerpoint/2010/main" val="257579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2588" y="2540000"/>
            <a:ext cx="7007225" cy="896938"/>
          </a:xfrm>
        </p:spPr>
        <p:txBody>
          <a:bodyPr>
            <a:noAutofit/>
          </a:bodyPr>
          <a:lstStyle>
            <a:lvl1pPr marL="0" indent="0" algn="ctr">
              <a:buNone/>
              <a:defRPr sz="2400" cap="all" baseline="0">
                <a:solidFill>
                  <a:srgbClr val="FFFFFF"/>
                </a:solidFill>
                <a:latin typeface="Calibri Light"/>
                <a:cs typeface="Calibri Light"/>
              </a:defRPr>
            </a:lvl1pPr>
            <a:lvl2pPr marL="0" indent="0" algn="ctr"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INSERT MATERIALS HERE • INSERT MATERIALS HERE • INSERT MATERIALS HERE • INSERT MATERIALS HERE </a:t>
            </a:r>
          </a:p>
        </p:txBody>
      </p:sp>
    </p:spTree>
    <p:extLst>
      <p:ext uri="{BB962C8B-B14F-4D97-AF65-F5344CB8AC3E}">
        <p14:creationId xmlns:p14="http://schemas.microsoft.com/office/powerpoint/2010/main" val="104642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2588" y="2540000"/>
            <a:ext cx="7007225" cy="896938"/>
          </a:xfrm>
        </p:spPr>
        <p:txBody>
          <a:bodyPr>
            <a:noAutofit/>
          </a:bodyPr>
          <a:lstStyle>
            <a:lvl1pPr marL="0" indent="0" algn="ctr">
              <a:buNone/>
              <a:defRPr sz="2400" cap="all" baseline="0">
                <a:solidFill>
                  <a:srgbClr val="FFFFFF"/>
                </a:solidFill>
                <a:latin typeface="Calibri Light"/>
                <a:cs typeface="Calibri Light"/>
              </a:defRPr>
            </a:lvl1pPr>
            <a:lvl2pPr marL="0" indent="0" algn="ctr"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INSERT MATERIALS HERE • INSERT MATERIALS HERE • INSERT MATERIALS HERE • INSERT MATERIALS HERE </a:t>
            </a:r>
          </a:p>
        </p:txBody>
      </p:sp>
    </p:spTree>
    <p:extLst>
      <p:ext uri="{BB962C8B-B14F-4D97-AF65-F5344CB8AC3E}">
        <p14:creationId xmlns:p14="http://schemas.microsoft.com/office/powerpoint/2010/main" val="113529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69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7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1"/>
            <a:ext cx="699516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860C-2042-2245-9CD7-0E06090EEB41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7"/>
            <a:ext cx="24612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A60DF-0FC5-F24B-96E6-B30D4FCE8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6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cyclefsp.org/photo-gallery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5.png"/><Relationship Id="rId7" Type="http://schemas.openxmlformats.org/officeDocument/2006/relationships/image" Target="../media/image8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90.png"/><Relationship Id="rId4" Type="http://schemas.openxmlformats.org/officeDocument/2006/relationships/image" Target="../media/image5.png"/><Relationship Id="rId9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tiff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jpeg"/><Relationship Id="rId10" Type="http://schemas.openxmlformats.org/officeDocument/2006/relationships/image" Target="../media/image13.png"/><Relationship Id="rId19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jpeg"/><Relationship Id="rId3" Type="http://schemas.openxmlformats.org/officeDocument/2006/relationships/image" Target="../media/image29.png"/><Relationship Id="rId21" Type="http://schemas.openxmlformats.org/officeDocument/2006/relationships/image" Target="../media/image47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jpe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jpe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jpe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jpeg"/><Relationship Id="rId27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18" Type="http://schemas.openxmlformats.org/officeDocument/2006/relationships/image" Target="../media/image70.png"/><Relationship Id="rId3" Type="http://schemas.openxmlformats.org/officeDocument/2006/relationships/image" Target="../media/image55.png"/><Relationship Id="rId21" Type="http://schemas.openxmlformats.org/officeDocument/2006/relationships/image" Target="../media/image73.jpe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image" Target="../media/image54.jpe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tif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7627"/>
            <a:ext cx="7772400" cy="9291327"/>
            <a:chOff x="0" y="-7627"/>
            <a:chExt cx="7772400" cy="9291327"/>
          </a:xfrm>
        </p:grpSpPr>
        <p:sp>
          <p:nvSpPr>
            <p:cNvPr id="6" name="Rectangle 5"/>
            <p:cNvSpPr/>
            <p:nvPr/>
          </p:nvSpPr>
          <p:spPr>
            <a:xfrm>
              <a:off x="0" y="1659330"/>
              <a:ext cx="7772400" cy="76243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-7627"/>
              <a:ext cx="7772400" cy="632934"/>
            </a:xfrm>
            <a:prstGeom prst="rect">
              <a:avLst/>
            </a:prstGeom>
            <a:solidFill>
              <a:srgbClr val="404A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25307"/>
              <a:ext cx="7772400" cy="585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6199" y="1880427"/>
            <a:ext cx="6803796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F366D"/>
                </a:solidFill>
              </a:rPr>
              <a:t>Determine which items should be recycled, composted and/or landfilled in your operations. </a:t>
            </a:r>
            <a:br>
              <a:rPr lang="en-US" dirty="0">
                <a:solidFill>
                  <a:srgbClr val="2F366D"/>
                </a:solidFill>
              </a:rPr>
            </a:br>
            <a:endParaRPr lang="en-US" dirty="0">
              <a:solidFill>
                <a:srgbClr val="2F366D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F366D"/>
                </a:solidFill>
              </a:rPr>
              <a:t>Add text in the text boxes on Page 2 (“Recycle”), 3 (“Compost”) and/or 4 (“Landfill”) to describe which items should be recycled, composted and/or landfilled. See sample text on on slide 5, if needed.</a:t>
            </a:r>
            <a:br>
              <a:rPr lang="en-US" dirty="0">
                <a:solidFill>
                  <a:srgbClr val="2F366D"/>
                </a:solidFill>
              </a:rPr>
            </a:br>
            <a:endParaRPr lang="en-US" dirty="0">
              <a:solidFill>
                <a:srgbClr val="2F366D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F366D"/>
                </a:solidFill>
              </a:rPr>
              <a:t>Add images in the white spaces on Page 2 (“Recycle”), 3 (“Compost”) and/or 4 (“Landfill”) to visually show which items should be recycled, composted and/or landfilled. Use the sample images provided in our </a:t>
            </a:r>
            <a:r>
              <a:rPr lang="en-US" dirty="0">
                <a:solidFill>
                  <a:srgbClr val="2F366D"/>
                </a:solidFill>
                <a:hlinkClick r:id="rId2"/>
              </a:rPr>
              <a:t>FSP Photo Gallery</a:t>
            </a:r>
            <a:r>
              <a:rPr lang="en-US" dirty="0">
                <a:solidFill>
                  <a:srgbClr val="2F366D"/>
                </a:solidFill>
              </a:rPr>
              <a:t>.</a:t>
            </a:r>
            <a:br>
              <a:rPr lang="en-US" dirty="0">
                <a:solidFill>
                  <a:srgbClr val="2F366D"/>
                </a:solidFill>
              </a:rPr>
            </a:br>
            <a:endParaRPr lang="en-US" dirty="0">
              <a:solidFill>
                <a:srgbClr val="2F366D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F366D"/>
                </a:solidFill>
              </a:rPr>
              <a:t>Print signs and place on or near your program bins, both front- and back-of-house.</a:t>
            </a:r>
          </a:p>
          <a:p>
            <a:br>
              <a:rPr lang="en-US" dirty="0">
                <a:solidFill>
                  <a:srgbClr val="2F366D"/>
                </a:solidFill>
              </a:rPr>
            </a:br>
            <a:r>
              <a:rPr lang="en-US" sz="1600" dirty="0">
                <a:solidFill>
                  <a:srgbClr val="2F366D"/>
                </a:solidFill>
              </a:rPr>
              <a:t>Tips: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F366D"/>
                </a:solidFill>
              </a:rPr>
              <a:t>Determine whether you need different signage in the front-of-house (geared to customers) versus back-of-house (geared to staff). Most likely, you will.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F366D"/>
                </a:solidFill>
              </a:rPr>
              <a:t>Keep signage updated with any new materials you add to your programs.</a:t>
            </a:r>
          </a:p>
          <a:p>
            <a:endParaRPr lang="en-US" sz="1600" dirty="0">
              <a:solidFill>
                <a:srgbClr val="2F366D"/>
              </a:solidFill>
            </a:endParaRPr>
          </a:p>
          <a:p>
            <a:r>
              <a:rPr lang="en-US" sz="1600" dirty="0">
                <a:solidFill>
                  <a:srgbClr val="2F366D"/>
                </a:solidFill>
              </a:rPr>
              <a:t>Other suggestions: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F366D"/>
                </a:solidFill>
              </a:rPr>
              <a:t>Personalize to your operations as much as possible through text or images.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F366D"/>
                </a:solidFill>
              </a:rPr>
              <a:t>Do not use the same text/images on multiple pages. This may confuse the reader.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F366D"/>
                </a:solidFill>
              </a:rPr>
              <a:t>Include specific instructions as needed, like “replace cap and recycle.”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F366D"/>
                </a:solidFill>
              </a:rPr>
              <a:t>Check out our samples on pages 8-9 for ideas.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17879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F366D"/>
                </a:solidFill>
              </a:rPr>
              <a:t>SIGNAGE TEMPLATE INSTRUCTIONS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04536" y="9283700"/>
            <a:ext cx="37979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</a:rPr>
              <a:t>This template was created by FPI, for more information please visit www.recyclefsp.org.</a:t>
            </a:r>
          </a:p>
        </p:txBody>
      </p:sp>
    </p:spTree>
    <p:extLst>
      <p:ext uri="{BB962C8B-B14F-4D97-AF65-F5344CB8AC3E}">
        <p14:creationId xmlns:p14="http://schemas.microsoft.com/office/powerpoint/2010/main" val="2283549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A92F74-4ED1-044E-AB52-66E29B18CA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FOOD SCRAPS • PAPER NAPKINS/CONTAINERS/PLATES • COMPOSTABLE PLASTICS • CHOPSTICKS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847188-8C42-2C40-9A57-7CF859F9C70B}"/>
              </a:ext>
            </a:extLst>
          </p:cNvPr>
          <p:cNvGrpSpPr/>
          <p:nvPr/>
        </p:nvGrpSpPr>
        <p:grpSpPr>
          <a:xfrm>
            <a:off x="64184" y="4101428"/>
            <a:ext cx="7325772" cy="5446123"/>
            <a:chOff x="64184" y="4101428"/>
            <a:chExt cx="7325772" cy="544612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71C434-554D-974B-838D-30C6C9179B7F}"/>
                </a:ext>
              </a:extLst>
            </p:cNvPr>
            <p:cNvGrpSpPr/>
            <p:nvPr/>
          </p:nvGrpSpPr>
          <p:grpSpPr>
            <a:xfrm>
              <a:off x="568249" y="4101428"/>
              <a:ext cx="6821707" cy="5446123"/>
              <a:chOff x="568249" y="4101428"/>
              <a:chExt cx="6821707" cy="544612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88D16CE-2405-6541-805E-6E57712AB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17726" y="7679718"/>
                <a:ext cx="2072230" cy="1867833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C68BB87-94D7-664F-802E-1DD53AC56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80509" y="6219989"/>
                <a:ext cx="2315660" cy="1543773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DDEC52F-D584-D74E-8BDC-E6BAC5DE3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88343" y="4203203"/>
                <a:ext cx="1763281" cy="1763281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E1F73F0-5096-CC43-B4BE-D7BABF5C2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71922" y="4270952"/>
                <a:ext cx="1370815" cy="184742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45B22C0-2F34-A848-AC38-E73BC81CC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36808" y="7504917"/>
                <a:ext cx="1110167" cy="189036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4A4715D-8B2D-FA45-AE44-742C0904A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3445" y="4284992"/>
                <a:ext cx="1319649" cy="184831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9CEC671-DC2D-E74C-960A-42D41C9B5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8249" y="4101428"/>
                <a:ext cx="1949037" cy="194903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304FB83-3607-5846-A96A-E8BCF378D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3110" y="6213751"/>
                <a:ext cx="2525894" cy="1684137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A0D008-12F1-3D44-BA6E-5ACCF068F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84" y="7582970"/>
              <a:ext cx="2946871" cy="196458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0D62544-06EF-FB4E-9236-CC1CE4073578}"/>
              </a:ext>
            </a:extLst>
          </p:cNvPr>
          <p:cNvSpPr txBox="1"/>
          <p:nvPr/>
        </p:nvSpPr>
        <p:spPr>
          <a:xfrm rot="1002472">
            <a:off x="132835" y="5192143"/>
            <a:ext cx="7301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017247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542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22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46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7627"/>
            <a:ext cx="7772400" cy="8984305"/>
            <a:chOff x="0" y="-7627"/>
            <a:chExt cx="7772400" cy="8984305"/>
          </a:xfrm>
        </p:grpSpPr>
        <p:sp>
          <p:nvSpPr>
            <p:cNvPr id="4" name="Rectangle 3"/>
            <p:cNvSpPr/>
            <p:nvPr/>
          </p:nvSpPr>
          <p:spPr>
            <a:xfrm>
              <a:off x="0" y="1659330"/>
              <a:ext cx="7772400" cy="7317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-7627"/>
              <a:ext cx="7772400" cy="632934"/>
            </a:xfrm>
            <a:prstGeom prst="rect">
              <a:avLst/>
            </a:prstGeom>
            <a:solidFill>
              <a:srgbClr val="404A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625307"/>
              <a:ext cx="7772400" cy="585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917879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F366D"/>
                </a:solidFill>
              </a:rPr>
              <a:t>SUGGESTED TEXT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9386" y="1985991"/>
            <a:ext cx="6392255" cy="10341293"/>
          </a:xfrm>
          <a:prstGeom prst="rect">
            <a:avLst/>
          </a:prstGeom>
          <a:noFill/>
        </p:spPr>
        <p:txBody>
          <a:bodyPr wrap="square" numCol="2" spcCol="1280160" rtlCol="0">
            <a:spAutoFit/>
          </a:bodyPr>
          <a:lstStyle/>
          <a:p>
            <a:pPr defTabSz="428625"/>
            <a:r>
              <a:rPr lang="en-US" b="1" dirty="0">
                <a:solidFill>
                  <a:srgbClr val="2F366D"/>
                </a:solidFill>
              </a:rPr>
              <a:t>For Paper Items </a:t>
            </a:r>
            <a:r>
              <a:rPr lang="en-US" b="1" i="1" dirty="0">
                <a:solidFill>
                  <a:srgbClr val="2F366D"/>
                </a:solidFill>
              </a:rPr>
              <a:t>(add “Paper” if needed) </a:t>
            </a:r>
            <a:endParaRPr lang="en-US" dirty="0">
              <a:solidFill>
                <a:srgbClr val="2F366D"/>
              </a:solidFill>
            </a:endParaRP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Bags </a:t>
            </a: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Bowls </a:t>
            </a: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Boxes </a:t>
            </a: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Cartons </a:t>
            </a: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Chopsticks </a:t>
            </a: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Containers </a:t>
            </a: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Cups </a:t>
            </a: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Napkins </a:t>
            </a:r>
          </a:p>
          <a:p>
            <a:pPr marL="223838" indent="-223838" defTabSz="45878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Newspapers/Magazines </a:t>
            </a: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Plates </a:t>
            </a: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Tray Liners </a:t>
            </a: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Wraps </a:t>
            </a:r>
          </a:p>
          <a:p>
            <a:endParaRPr lang="en-US" dirty="0">
              <a:solidFill>
                <a:srgbClr val="2F366D"/>
              </a:solidFill>
            </a:endParaRPr>
          </a:p>
          <a:p>
            <a:r>
              <a:rPr lang="en-US" b="1" dirty="0">
                <a:solidFill>
                  <a:srgbClr val="2F366D"/>
                </a:solidFill>
              </a:rPr>
              <a:t>For Other Items </a:t>
            </a:r>
            <a:endParaRPr lang="en-US" dirty="0">
              <a:solidFill>
                <a:srgbClr val="2F366D"/>
              </a:solidFill>
            </a:endParaRP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Cans </a:t>
            </a: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Foil Containers </a:t>
            </a: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Foil Wraps </a:t>
            </a: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Food Scraps </a:t>
            </a:r>
          </a:p>
          <a:p>
            <a:pPr marL="223838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Glass Bottles/Jars </a:t>
            </a:r>
          </a:p>
          <a:p>
            <a:endParaRPr lang="en-US" dirty="0">
              <a:solidFill>
                <a:srgbClr val="2F366D"/>
              </a:solidFill>
            </a:endParaRPr>
          </a:p>
          <a:p>
            <a:endParaRPr lang="en-US" dirty="0">
              <a:solidFill>
                <a:srgbClr val="2F366D"/>
              </a:solidFill>
            </a:endParaRPr>
          </a:p>
          <a:p>
            <a:endParaRPr lang="en-US" dirty="0">
              <a:solidFill>
                <a:srgbClr val="2F366D"/>
              </a:solidFill>
            </a:endParaRPr>
          </a:p>
          <a:p>
            <a:endParaRPr lang="en-US" dirty="0">
              <a:solidFill>
                <a:srgbClr val="2F366D"/>
              </a:solidFill>
            </a:endParaRPr>
          </a:p>
          <a:p>
            <a:endParaRPr lang="en-US" dirty="0">
              <a:solidFill>
                <a:srgbClr val="2F366D"/>
              </a:solidFill>
            </a:endParaRPr>
          </a:p>
          <a:p>
            <a:endParaRPr lang="en-US" dirty="0">
              <a:solidFill>
                <a:srgbClr val="2F366D"/>
              </a:solidFill>
            </a:endParaRPr>
          </a:p>
          <a:p>
            <a:endParaRPr lang="en-US" dirty="0">
              <a:solidFill>
                <a:srgbClr val="2F366D"/>
              </a:solidFill>
            </a:endParaRPr>
          </a:p>
          <a:p>
            <a:endParaRPr lang="en-US" dirty="0">
              <a:solidFill>
                <a:srgbClr val="2F366D"/>
              </a:solidFill>
            </a:endParaRPr>
          </a:p>
          <a:p>
            <a:endParaRPr lang="en-US" dirty="0">
              <a:solidFill>
                <a:srgbClr val="2F366D"/>
              </a:solidFill>
            </a:endParaRPr>
          </a:p>
          <a:p>
            <a:endParaRPr lang="en-US" dirty="0">
              <a:solidFill>
                <a:srgbClr val="2F366D"/>
              </a:solidFill>
            </a:endParaRPr>
          </a:p>
          <a:p>
            <a:endParaRPr lang="en-US" dirty="0">
              <a:solidFill>
                <a:srgbClr val="2F366D"/>
              </a:solidFill>
            </a:endParaRPr>
          </a:p>
          <a:p>
            <a:endParaRPr lang="en-US" dirty="0">
              <a:solidFill>
                <a:srgbClr val="2F366D"/>
              </a:solidFill>
            </a:endParaRPr>
          </a:p>
          <a:p>
            <a:endParaRPr lang="en-US" dirty="0">
              <a:solidFill>
                <a:srgbClr val="2F366D"/>
              </a:solidFill>
            </a:endParaRPr>
          </a:p>
          <a:p>
            <a:endParaRPr lang="en-US" dirty="0">
              <a:solidFill>
                <a:srgbClr val="2F366D"/>
              </a:solidFill>
            </a:endParaRPr>
          </a:p>
          <a:p>
            <a:endParaRPr lang="en-US" dirty="0">
              <a:solidFill>
                <a:srgbClr val="2F366D"/>
              </a:solidFill>
            </a:endParaRPr>
          </a:p>
          <a:p>
            <a:endParaRPr lang="en-US" dirty="0">
              <a:solidFill>
                <a:srgbClr val="2F366D"/>
              </a:solidFill>
            </a:endParaRPr>
          </a:p>
          <a:p>
            <a:r>
              <a:rPr lang="en-US" b="1" dirty="0">
                <a:solidFill>
                  <a:srgbClr val="2F366D"/>
                </a:solidFill>
              </a:rPr>
              <a:t>For Plastic Items </a:t>
            </a:r>
            <a:r>
              <a:rPr lang="en-US" b="1" i="1" dirty="0">
                <a:solidFill>
                  <a:srgbClr val="2F366D"/>
                </a:solidFill>
              </a:rPr>
              <a:t>(add</a:t>
            </a:r>
          </a:p>
          <a:p>
            <a:r>
              <a:rPr lang="en-US" b="1" i="1" dirty="0">
                <a:solidFill>
                  <a:srgbClr val="2F366D"/>
                </a:solidFill>
              </a:rPr>
              <a:t>“Plastic” if needed) </a:t>
            </a:r>
            <a:endParaRPr lang="en-US" dirty="0">
              <a:solidFill>
                <a:srgbClr val="2F366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Bags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Bottles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Bowls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Containers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Cups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Cutlery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Foam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Lids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Plates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Straws </a:t>
            </a:r>
          </a:p>
          <a:p>
            <a:pPr marL="285750" indent="-285750"/>
            <a:endParaRPr lang="en-US" i="1" dirty="0">
              <a:solidFill>
                <a:srgbClr val="2F366D"/>
              </a:solidFill>
            </a:endParaRPr>
          </a:p>
          <a:p>
            <a:pPr marL="285750" indent="-285750"/>
            <a:endParaRPr lang="en-US" i="1" dirty="0">
              <a:solidFill>
                <a:srgbClr val="2F366D"/>
              </a:solidFill>
            </a:endParaRPr>
          </a:p>
          <a:p>
            <a:pPr>
              <a:tabLst>
                <a:tab pos="0" algn="l"/>
              </a:tabLst>
            </a:pPr>
            <a:r>
              <a:rPr lang="en-US" i="1" dirty="0">
                <a:solidFill>
                  <a:srgbClr val="2F366D"/>
                </a:solidFill>
              </a:rPr>
              <a:t>Note: You may also want to use descriptors like: </a:t>
            </a:r>
            <a:endParaRPr lang="en-US" dirty="0">
              <a:solidFill>
                <a:srgbClr val="2F366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Compostable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366D"/>
                </a:solidFill>
              </a:rPr>
              <a:t>Food soiled </a:t>
            </a:r>
          </a:p>
          <a:p>
            <a:pPr marL="285750" indent="-285750"/>
            <a:endParaRPr lang="en-US" dirty="0">
              <a:solidFill>
                <a:srgbClr val="2F366D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933179" y="2029045"/>
            <a:ext cx="0" cy="602750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50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665" y="6300226"/>
            <a:ext cx="1476394" cy="14763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626" y="6394679"/>
            <a:ext cx="1547316" cy="15473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5078" y="8813178"/>
            <a:ext cx="1656570" cy="9745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216" y="937241"/>
            <a:ext cx="1148385" cy="164939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7772400" cy="630936"/>
          </a:xfrm>
          <a:prstGeom prst="rect">
            <a:avLst/>
          </a:prstGeom>
          <a:solidFill>
            <a:srgbClr val="3F48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PAPER ITEM IMAGES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FF048E-C85A-4A49-8AA0-7F8AD8391C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168" y="4778878"/>
            <a:ext cx="1790897" cy="11938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6BD154-C3F3-9243-AC6C-846E12A1E1F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473" y="6224594"/>
            <a:ext cx="1997281" cy="1717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C6BA64-1A01-2A42-B98A-DA25C69E598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492" y="4941217"/>
            <a:ext cx="1656570" cy="8930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A0DD839-A024-9D46-BFE5-5E4F335F06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687" y="4749101"/>
            <a:ext cx="1711513" cy="125329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2D59E20-B798-C043-A2B7-EF34B6E095B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204" y="8506295"/>
            <a:ext cx="2018372" cy="134558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75AC81-C78C-8B4F-83C6-6AC10893B31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326" y="6524884"/>
            <a:ext cx="2018371" cy="134526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645941-5572-034C-BAF2-7788770559B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25" y="8569557"/>
            <a:ext cx="671444" cy="111534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F94FF2D-92DB-A14A-A9AC-D9943ADFFDF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671" y="8454724"/>
            <a:ext cx="1260308" cy="126030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326BEF4-D23E-884E-97DD-D88380F7CA9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42" y="5049470"/>
            <a:ext cx="1997282" cy="9284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2C23554-051E-7541-AAB9-46AF7272A75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520" y="2884089"/>
            <a:ext cx="1973766" cy="131584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9AA6AAA-CA5F-3044-9ADA-F872298D6C4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26" y="2887320"/>
            <a:ext cx="2247066" cy="149804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246A8DD-E176-B041-AF85-92FF1F04F33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140" y="3112417"/>
            <a:ext cx="1869051" cy="123290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7352AC8-5D8A-8C46-B54B-422DAAA715E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118" y="3086377"/>
            <a:ext cx="1869050" cy="1246033"/>
          </a:xfrm>
          <a:prstGeom prst="rect">
            <a:avLst/>
          </a:prstGeom>
        </p:spPr>
      </p:pic>
      <p:pic>
        <p:nvPicPr>
          <p:cNvPr id="1028" name="Picture 4" descr="UNIQ 12 oz Take Out Containers With Vented Lids – Take Out Supplies">
            <a:extLst>
              <a:ext uri="{FF2B5EF4-FFF2-40B4-BE49-F238E27FC236}">
                <a16:creationId xmlns:a16="http://schemas.microsoft.com/office/drawing/2014/main" id="{360C1CB9-E65B-184F-9CDD-1BD533380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68" y="1265862"/>
            <a:ext cx="1260308" cy="126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CEBF4DD-9572-0946-90F6-2DE194367F2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512" y="1303318"/>
            <a:ext cx="553722" cy="124033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7414AB2-072B-4E43-9CE9-99702687D85D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56" y="1351626"/>
            <a:ext cx="834714" cy="108065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8FC4DB0-E9D5-0449-B786-89CDBEF9C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168" y="1139216"/>
            <a:ext cx="1513601" cy="151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512C642-6185-2E4A-8353-87ACDB6E404B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70753"/>
            <a:ext cx="1382751" cy="162473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F014678-0DD4-114E-B311-CC32A592901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4" y="6376226"/>
            <a:ext cx="983835" cy="132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5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546" y="3036850"/>
            <a:ext cx="1015621" cy="16221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418" y="2984712"/>
            <a:ext cx="1035000" cy="15999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634" y="995492"/>
            <a:ext cx="1622173" cy="16221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191" y="8421396"/>
            <a:ext cx="1243799" cy="12437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836" y="3003164"/>
            <a:ext cx="684997" cy="1581483"/>
          </a:xfrm>
          <a:prstGeom prst="rect">
            <a:avLst/>
          </a:prstGeom>
        </p:spPr>
      </p:pic>
      <p:pic>
        <p:nvPicPr>
          <p:cNvPr id="15" name="Picture 8" descr="http://tse1.mm.bing.net/th?&amp;id=OIP.M82a5533b0141de5fc5c94648179c05f4o0&amp;w=300&amp;h=225&amp;c=0&amp;pid=1.9&amp;rs=0&amp;p=0&amp;r=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2089" y="1156851"/>
            <a:ext cx="1201497" cy="150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0"/>
            <a:ext cx="7772400" cy="630936"/>
          </a:xfrm>
          <a:prstGeom prst="rect">
            <a:avLst/>
          </a:prstGeom>
          <a:solidFill>
            <a:srgbClr val="3F48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PLASTIC ITEM IMAGES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85F9D1-18A8-3E48-873A-2FAD5E83D14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17" y="5120112"/>
            <a:ext cx="1180943" cy="1509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414065-0545-7E42-AEB7-1B3D08CB5E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970" y="5219700"/>
            <a:ext cx="2352595" cy="1507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A6F84F-3DE0-A547-8F14-E72EBB44C95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119" y="1453113"/>
            <a:ext cx="1623292" cy="979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863766-A179-5B43-9555-095C9830783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167" y="5078757"/>
            <a:ext cx="1298888" cy="15961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B93B1-96B1-2947-A853-AC3C8914F43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10" y="4764233"/>
            <a:ext cx="1428603" cy="2143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A1CA8B-801D-634B-BDB2-3F74AC418A8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077" y="8676703"/>
            <a:ext cx="1817649" cy="988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34DB37-91AD-6644-9745-82519C79E68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62" y="8489958"/>
            <a:ext cx="984499" cy="11752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1A296B3-462F-E245-B441-CE853C55F46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273" y="8649804"/>
            <a:ext cx="1928705" cy="9598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65AFA0-81F5-D945-8FD7-55504D13E93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62" y="7111142"/>
            <a:ext cx="1487163" cy="91444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0D8E13D-B4E3-AB48-8CB1-7D5F371A08BB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974" y="6808762"/>
            <a:ext cx="1313991" cy="13139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8E4C175-C83C-D647-BA9C-5687BD6E83E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480" y="6940002"/>
            <a:ext cx="1817649" cy="117503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CD0039B-794F-E34E-82F1-2011DDBA15E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322" y="7167542"/>
            <a:ext cx="2177312" cy="85804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DC789FF-4680-604B-B58D-F9337E6BF462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902" y="5120112"/>
            <a:ext cx="1241402" cy="152880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F9DDC24-F84F-FE44-B5EE-36FC2802B47E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465" y="8728295"/>
            <a:ext cx="1338726" cy="8028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A1FF06B-0ECF-E64D-902C-626F403B1E9D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602" y="1464379"/>
            <a:ext cx="1770976" cy="101179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095A0B7-206C-324C-923B-F37A447D81CA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424" y="3044317"/>
            <a:ext cx="899332" cy="153136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C7B378E-15EA-6A49-A78D-D75615E710D4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88" y="1267474"/>
            <a:ext cx="886893" cy="12421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5992216-C267-ED47-92D6-5D8EB4147F20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884" y="2927854"/>
            <a:ext cx="920171" cy="174314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1B9BBD7-DD3E-2847-A996-F283DF3D734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62" y="2899420"/>
            <a:ext cx="764379" cy="17715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83B00B3-AB45-F140-918E-45EED06F3791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797" y="3311436"/>
            <a:ext cx="1225508" cy="110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00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tse1.mm.bing.net/th?&amp;id=OIP.M7ad74bdd2fa70a1fc401f310ddeb1869o0&amp;w=178&amp;h=177&amp;c=0&amp;pid=1.9&amp;rs=0&amp;p=0&amp;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3124" y="5750782"/>
            <a:ext cx="1055468" cy="105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7772400" cy="630936"/>
          </a:xfrm>
          <a:prstGeom prst="rect">
            <a:avLst/>
          </a:prstGeom>
          <a:solidFill>
            <a:srgbClr val="3F48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OTHER IMAGES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301A2-AA45-8841-A05A-3FDF7D014B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819" y="3323417"/>
            <a:ext cx="1754975" cy="1169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D9D1C7-DAB4-8246-AAFC-8656ED9ECB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519" y="3424644"/>
            <a:ext cx="1615086" cy="1076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FF97DB-8C6B-8441-99A1-5E0D27AA1A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420" y="3311324"/>
            <a:ext cx="1696221" cy="1130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32DFE2-5986-9C4A-8AE8-8D937790BB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287" y="3011382"/>
            <a:ext cx="1547232" cy="1394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9E41C9-B037-F543-BA56-52DB5659A7D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097" y="1167346"/>
            <a:ext cx="1906859" cy="12713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F3DA3C-7E13-9D4B-BBF7-101C1C28995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09" y="1131313"/>
            <a:ext cx="2072064" cy="1381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5C04E6-51CB-5A4B-8FAF-A2A7F9F915B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0331"/>
            <a:ext cx="2213517" cy="14756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85609F-49A5-E740-8C78-C48A6A26776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031" y="5727962"/>
            <a:ext cx="1774093" cy="9252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908040-CAFF-BD4C-AE85-D47D9755BD2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253" y="5713640"/>
            <a:ext cx="1954249" cy="10281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90C749-77CA-9F43-829A-EDD4CFEE310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654" y="7810008"/>
            <a:ext cx="1967278" cy="19672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278F5B-518B-D14A-9643-5818FF6605A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348" y="5587009"/>
            <a:ext cx="898608" cy="13830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3AC9819-54D9-DA44-B865-4A6C1974D25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065" y="8143281"/>
            <a:ext cx="1494845" cy="16247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CFFDB7-2EDC-C84B-85BA-5A7700E5590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601" y="7269224"/>
            <a:ext cx="1662499" cy="2493749"/>
          </a:xfrm>
          <a:prstGeom prst="rect">
            <a:avLst/>
          </a:prstGeom>
        </p:spPr>
      </p:pic>
      <p:pic>
        <p:nvPicPr>
          <p:cNvPr id="2050" name="Picture 2" descr="Glass Bottle Wine - Free image on Pixabay">
            <a:extLst>
              <a:ext uri="{FF2B5EF4-FFF2-40B4-BE49-F238E27FC236}">
                <a16:creationId xmlns:a16="http://schemas.microsoft.com/office/drawing/2014/main" id="{3334F819-0638-1E47-B384-06A082049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46" r="38339"/>
          <a:stretch/>
        </p:blipFill>
        <p:spPr bwMode="auto">
          <a:xfrm>
            <a:off x="5540820" y="7269224"/>
            <a:ext cx="987772" cy="231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Stock Photo of Glass Milk Bottle Online | Download Latest Free Images  and Free Illustrations">
            <a:extLst>
              <a:ext uri="{FF2B5EF4-FFF2-40B4-BE49-F238E27FC236}">
                <a16:creationId xmlns:a16="http://schemas.microsoft.com/office/drawing/2014/main" id="{2F23B13E-1E96-1B44-9BC4-FAA30B9F5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2453" y="7803583"/>
            <a:ext cx="1222398" cy="181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2F4FFF9-E648-4042-B18D-88541814B29B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372" y="1177559"/>
            <a:ext cx="2002959" cy="13351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2473056-7521-2949-983C-EA907CA7653B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33" y="5545595"/>
            <a:ext cx="1954249" cy="13028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FEF151-965F-B240-874E-BCB518DA0688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34" y="3424644"/>
            <a:ext cx="1375782" cy="91729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B01024D-B6AD-BB4C-83DE-FB4E7C8DCF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1805" y="7523186"/>
            <a:ext cx="898608" cy="20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26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3FFA1-3AE8-1045-83F6-580B5F5D91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588" y="2540000"/>
            <a:ext cx="7007225" cy="896938"/>
          </a:xfrm>
        </p:spPr>
        <p:txBody>
          <a:bodyPr/>
          <a:lstStyle/>
          <a:p>
            <a:r>
              <a:rPr lang="en-US" sz="2000" dirty="0"/>
              <a:t>PLASTIC CUPS/BOTTLES/CONTAINERS </a:t>
            </a:r>
            <a:r>
              <a:rPr lang="en-US" sz="2000" dirty="0">
                <a:sym typeface="Symbol" panose="05050102010706020507" pitchFamily="18" charset="2"/>
              </a:rPr>
              <a:t> CANS  FOIL  PAPER CUPS  GLASS BOTTLES/JARS  CARTONS  FOAM  PAPER BAGS</a:t>
            </a:r>
            <a:endParaRPr lang="en-US" sz="2000" dirty="0"/>
          </a:p>
          <a:p>
            <a:endParaRPr lang="en-US" sz="2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25B3D2-5C2A-CE4C-BFB4-27514DD2374E}"/>
              </a:ext>
            </a:extLst>
          </p:cNvPr>
          <p:cNvGrpSpPr/>
          <p:nvPr/>
        </p:nvGrpSpPr>
        <p:grpSpPr>
          <a:xfrm>
            <a:off x="132835" y="3852803"/>
            <a:ext cx="7314219" cy="5851489"/>
            <a:chOff x="132835" y="3852803"/>
            <a:chExt cx="7314219" cy="5851489"/>
          </a:xfrm>
        </p:grpSpPr>
        <p:pic>
          <p:nvPicPr>
            <p:cNvPr id="4" name="Picture 8" descr="Free Stock Photo of Glass Milk Bottle Online | Download Latest Free Images  and Free Illustrations">
              <a:extLst>
                <a:ext uri="{FF2B5EF4-FFF2-40B4-BE49-F238E27FC236}">
                  <a16:creationId xmlns:a16="http://schemas.microsoft.com/office/drawing/2014/main" id="{14702B94-241A-8149-ABC8-6CB1E0548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021" y="6849498"/>
              <a:ext cx="1584033" cy="2353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B1BE73-1BEA-2144-9120-C419EDE3C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7773" y="3929917"/>
              <a:ext cx="2871313" cy="18397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21E0C2-D887-1341-9C9F-6E7EBB5B1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914" y="4122027"/>
              <a:ext cx="1711512" cy="21032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E5393B-C4BE-8945-BCC9-C324AD5A7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44382" y="3852803"/>
              <a:ext cx="1194590" cy="27686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B47729-3C63-F847-9830-CC297A1F4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4198" y="5648798"/>
              <a:ext cx="2514323" cy="184116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EF78F2-C094-A741-B595-405593AA6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2889" y="7335660"/>
              <a:ext cx="969161" cy="21709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44309B-57EA-1B4C-85BA-98592C3A4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271" y="4516744"/>
              <a:ext cx="1367534" cy="210471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2EAF19-F6FC-A94F-9C76-632102B69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588" y="7844067"/>
              <a:ext cx="1711512" cy="18602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F80286-45C0-EA44-9583-6A81A1B09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7420" y="7636349"/>
              <a:ext cx="1870234" cy="18702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E02E92-219B-5A40-A432-AC8CDD0D1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880" y="6569382"/>
              <a:ext cx="2509248" cy="136460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D9F377-E3AF-1E47-8B47-EE644D1CF1FE}"/>
                </a:ext>
              </a:extLst>
            </p:cNvPr>
            <p:cNvSpPr txBox="1"/>
            <p:nvPr/>
          </p:nvSpPr>
          <p:spPr>
            <a:xfrm rot="1002472">
              <a:off x="132835" y="5192143"/>
              <a:ext cx="730180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</a:rPr>
                <a:t>EXAMPLE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749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DA302F8681824FAA74A225488A96D8" ma:contentTypeVersion="13" ma:contentTypeDescription="Create a new document." ma:contentTypeScope="" ma:versionID="6e929f82f3ef35ba5832983e3fa0d3f6">
  <xsd:schema xmlns:xsd="http://www.w3.org/2001/XMLSchema" xmlns:xs="http://www.w3.org/2001/XMLSchema" xmlns:p="http://schemas.microsoft.com/office/2006/metadata/properties" xmlns:ns2="997389be-e5ec-4778-b14b-f878b57c738f" xmlns:ns3="a6252851-1ab9-4368-865c-1966791b790f" targetNamespace="http://schemas.microsoft.com/office/2006/metadata/properties" ma:root="true" ma:fieldsID="9ad3e67c4a4914ebb49a01889f0c8821" ns2:_="" ns3:_="">
    <xsd:import namespace="997389be-e5ec-4778-b14b-f878b57c738f"/>
    <xsd:import namespace="a6252851-1ab9-4368-865c-1966791b79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Test_x0020_Column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389be-e5ec-4778-b14b-f878b57c73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Test_x0020_Column" ma:index="14" nillable="true" ma:displayName="Test Column" ma:internalName="Test_x0020_Column">
      <xsd:simpleType>
        <xsd:union memberTypes="dms:Text">
          <xsd:simpleType>
            <xsd:restriction base="dms:Choice">
              <xsd:enumeration value="Test Choice 1"/>
              <xsd:enumeration value="Test Choice 2"/>
            </xsd:restriction>
          </xsd:simpleType>
        </xsd:un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252851-1ab9-4368-865c-1966791b790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st_x0020_Column xmlns="997389be-e5ec-4778-b14b-f878b57c738f" xsi:nil="true"/>
  </documentManagement>
</p:properties>
</file>

<file path=customXml/itemProps1.xml><?xml version="1.0" encoding="utf-8"?>
<ds:datastoreItem xmlns:ds="http://schemas.openxmlformats.org/officeDocument/2006/customXml" ds:itemID="{7DCCDDAA-6EBF-454E-8F06-C3167D10CFAC}"/>
</file>

<file path=customXml/itemProps2.xml><?xml version="1.0" encoding="utf-8"?>
<ds:datastoreItem xmlns:ds="http://schemas.openxmlformats.org/officeDocument/2006/customXml" ds:itemID="{05576FD9-14CD-45A1-9286-C19754490653}"/>
</file>

<file path=customXml/itemProps3.xml><?xml version="1.0" encoding="utf-8"?>
<ds:datastoreItem xmlns:ds="http://schemas.openxmlformats.org/officeDocument/2006/customXml" ds:itemID="{9D152420-93D5-4CA5-9417-9F4E177485C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8118</TotalTime>
  <Words>380</Words>
  <Application>Microsoft Macintosh PowerPoint</Application>
  <PresentationFormat>Custom</PresentationFormat>
  <Paragraphs>77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Grimm</dc:creator>
  <cp:lastModifiedBy>Erin Grimm</cp:lastModifiedBy>
  <cp:revision>33</cp:revision>
  <dcterms:created xsi:type="dcterms:W3CDTF">2015-08-06T16:47:50Z</dcterms:created>
  <dcterms:modified xsi:type="dcterms:W3CDTF">2020-10-23T20:14:50Z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0x010100C1DA302F8681824FAA74A225488A96D8</vt:lpwstr>
  </property>
</Properties>
</file>